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8" r:id="rId3"/>
    <p:sldId id="260" r:id="rId4"/>
    <p:sldId id="262" r:id="rId5"/>
    <p:sldId id="267" r:id="rId6"/>
    <p:sldId id="263" r:id="rId7"/>
  </p:sldIdLst>
  <p:sldSz cx="9144000" cy="5143500" type="screen16x9"/>
  <p:notesSz cx="6858000" cy="9144000"/>
  <p:embeddedFontLst>
    <p:embeddedFont>
      <p:font typeface="Bell MT" panose="02020503060305020303" pitchFamily="18" charset="0"/>
      <p:regular r:id="rId9"/>
      <p:bold r:id="rId10"/>
      <p:italic r:id="rId11"/>
    </p:embeddedFont>
    <p:embeddedFont>
      <p:font typeface="Bookman Old Style" panose="02050604050505020204" pitchFamily="18" charset="0"/>
      <p:regular r:id="rId12"/>
      <p:bold r:id="rId13"/>
      <p:italic r:id="rId14"/>
      <p:boldItalic r:id="rId15"/>
    </p:embeddedFont>
    <p:embeddedFont>
      <p:font typeface="Varela Round" panose="020B0604020202020204" charset="-79"/>
      <p:regular r:id="rId16"/>
    </p:embeddedFont>
    <p:embeddedFont>
      <p:font typeface="Monotype Corsiva" panose="03010101010201010101" pitchFamily="66" charset="0"/>
      <p:italic r:id="rId17"/>
    </p:embeddedFont>
    <p:embeddedFont>
      <p:font typeface="Mongolian Baiti" panose="03000500000000000000" pitchFamily="66" charset="0"/>
      <p:regular r:id="rId18"/>
    </p:embeddedFont>
    <p:embeddedFont>
      <p:font typeface="Nixie One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42A20BD-2505-46DF-82F6-A791D1CCFF51}">
  <a:tblStyle styleId="{242A20BD-2505-46DF-82F6-A791D1CCFF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BB38DEC-D873-43F8-8245-15F6AB0837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821955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name="adj" fmla="val 11909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name="adj" fmla="val 17100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name="adj" fmla="val 10084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name="adj" fmla="val 3727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name="adj" fmla="val 5022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name="adj" fmla="val 43984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7"/>
          <p:cNvSpPr txBox="1">
            <a:spLocks noGrp="1"/>
          </p:cNvSpPr>
          <p:nvPr>
            <p:ph type="body" idx="1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98" name="Google Shape;98;p7"/>
          <p:cNvSpPr txBox="1">
            <a:spLocks noGrp="1"/>
          </p:cNvSpPr>
          <p:nvPr>
            <p:ph type="body" idx="2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99" name="Google Shape;99;p7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name="adj" fmla="val 36789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E8004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name="adj" fmla="val 22275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name="adj" fmla="val 18606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name="adj" fmla="val 8064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1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name="adj" fmla="val 18608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name="adj" fmla="val 37879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name="adj" fmla="val 875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name="adj" fmla="val 39163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1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1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1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635646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Bell MT" panose="02020503060305020303" pitchFamily="18" charset="0"/>
              </a:rPr>
              <a:t>DEPARTMENT OF ENGLISH</a:t>
            </a:r>
            <a:endParaRPr lang="en-IN" sz="4400" b="1" dirty="0">
              <a:latin typeface="Bell MT" panose="020205030603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7244"/>
            <a:ext cx="792088" cy="9651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>
            <a:spLocks noGrp="1"/>
          </p:cNvSpPr>
          <p:nvPr>
            <p:ph type="ctrTitle" idx="4294967295"/>
          </p:nvPr>
        </p:nvSpPr>
        <p:spPr>
          <a:xfrm>
            <a:off x="2339752" y="4011910"/>
            <a:ext cx="6912768" cy="3600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>
                <a:solidFill>
                  <a:srgbClr val="00B05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ENGLISH </a:t>
            </a:r>
            <a:br>
              <a:rPr lang="en" sz="4800" dirty="0" smtClean="0">
                <a:solidFill>
                  <a:srgbClr val="00B05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r>
              <a:rPr lang="en" sz="4800" dirty="0" smtClean="0">
                <a:solidFill>
                  <a:srgbClr val="00B05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FOR</a:t>
            </a:r>
            <a:br>
              <a:rPr lang="en" sz="4800" dirty="0" smtClean="0">
                <a:solidFill>
                  <a:srgbClr val="00B05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r>
              <a:rPr lang="en" sz="4800" dirty="0" smtClean="0">
                <a:solidFill>
                  <a:srgbClr val="00B05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COMPETITIVE</a:t>
            </a:r>
            <a:br>
              <a:rPr lang="en" sz="4800" dirty="0" smtClean="0">
                <a:solidFill>
                  <a:srgbClr val="00B05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r>
              <a:rPr lang="en" sz="4800" dirty="0" smtClean="0">
                <a:solidFill>
                  <a:srgbClr val="00B05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EXAMINATIONS</a:t>
            </a:r>
            <a:r>
              <a:rPr lang="en" sz="4800" dirty="0" smtClean="0"/>
              <a:t/>
            </a:r>
            <a:br>
              <a:rPr lang="en" sz="4800" dirty="0" smtClean="0"/>
            </a:br>
            <a:endParaRPr sz="4800" dirty="0"/>
          </a:p>
        </p:txBody>
      </p:sp>
      <p:sp>
        <p:nvSpPr>
          <p:cNvPr id="213" name="Google Shape;213;p15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55576" y="77155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Mongolian Baiti" panose="03000500000000000000" pitchFamily="66" charset="0"/>
              </a:rPr>
              <a:t>TITLE OF THE COURSE:</a:t>
            </a:r>
            <a:endParaRPr lang="en-IN" sz="2000" b="1" dirty="0">
              <a:solidFill>
                <a:srgbClr val="0070C0"/>
              </a:solidFill>
              <a:latin typeface="Bookman Old Style" panose="02050604050505020204" pitchFamily="18" charset="0"/>
              <a:cs typeface="Mongolian Baiti" panose="030005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7904" y="3719725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319CF"/>
                </a:solidFill>
                <a:latin typeface="Bookman Old Style" panose="02050604050505020204" pitchFamily="18" charset="0"/>
              </a:rPr>
              <a:t>Course Code: ENG5D01</a:t>
            </a:r>
            <a:endParaRPr lang="en-IN" sz="1600" b="1" dirty="0">
              <a:solidFill>
                <a:srgbClr val="3319CF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06511"/>
            <a:ext cx="792088" cy="965149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>
            <a:spLocks noGrp="1"/>
          </p:cNvSpPr>
          <p:nvPr>
            <p:ph type="body" idx="1"/>
          </p:nvPr>
        </p:nvSpPr>
        <p:spPr>
          <a:xfrm>
            <a:off x="1907704" y="1707654"/>
            <a:ext cx="5787494" cy="20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u="sng" dirty="0" smtClean="0">
                <a:solidFill>
                  <a:srgbClr val="3319CF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AIM OF THE COURSE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3319CF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To prepare the students for competitive exams such as UPSC, Defense, SSC, Banking, KPSC, Insurance and other examinations.</a:t>
            </a:r>
            <a:endParaRPr b="1" dirty="0">
              <a:solidFill>
                <a:srgbClr val="3319CF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227" name="Google Shape;227;p17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39502"/>
            <a:ext cx="792088" cy="965149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>
            <a:spLocks noGrp="1"/>
          </p:cNvSpPr>
          <p:nvPr>
            <p:ph type="ctrTitle" idx="4294967295"/>
          </p:nvPr>
        </p:nvSpPr>
        <p:spPr>
          <a:xfrm>
            <a:off x="1304925" y="135550"/>
            <a:ext cx="6534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u="sng" dirty="0" smtClean="0">
                <a:solidFill>
                  <a:srgbClr val="7030A0"/>
                </a:solidFill>
              </a:rPr>
              <a:t>Objectives</a:t>
            </a:r>
            <a:endParaRPr sz="6000" b="1" u="sng" dirty="0">
              <a:solidFill>
                <a:srgbClr val="7030A0"/>
              </a:solidFill>
            </a:endParaRPr>
          </a:p>
        </p:txBody>
      </p:sp>
      <p:sp>
        <p:nvSpPr>
          <p:cNvPr id="250" name="Google Shape;250;p19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1259632" y="1347614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To help the students to approach and qualify competitive examinations by introducing the usually discussed areas in the exams.</a:t>
            </a:r>
          </a:p>
          <a:p>
            <a:endParaRPr lang="en-US" sz="2400" b="1" dirty="0" smtClean="0">
              <a:solidFill>
                <a:srgbClr val="0070C0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To enable the learners to acquire necessary professional skills in the usage of English.</a:t>
            </a:r>
          </a:p>
          <a:p>
            <a:endParaRPr lang="en-US" sz="2400" b="1" dirty="0" smtClean="0">
              <a:solidFill>
                <a:srgbClr val="0070C0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To provide opportunities for the students to improve their listening and reading comprehension.</a:t>
            </a:r>
            <a:endParaRPr lang="en-IN" sz="2400" b="1" dirty="0">
              <a:solidFill>
                <a:srgbClr val="0070C0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7494"/>
            <a:ext cx="792088" cy="965149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4"/>
          <p:cNvSpPr txBox="1">
            <a:spLocks noGrp="1"/>
          </p:cNvSpPr>
          <p:nvPr>
            <p:ph type="sldNum" idx="12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7" name="Google Shape;220;p16"/>
          <p:cNvSpPr txBox="1"/>
          <p:nvPr/>
        </p:nvSpPr>
        <p:spPr>
          <a:xfrm>
            <a:off x="1619672" y="359279"/>
            <a:ext cx="6120680" cy="82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b="1" dirty="0" smtClean="0">
                <a:solidFill>
                  <a:srgbClr val="7030A0"/>
                </a:solidFill>
                <a:latin typeface="Bookman Old Style" panose="02050604050505020204" pitchFamily="18" charset="0"/>
                <a:ea typeface="Varela Round"/>
                <a:cs typeface="Varela Round"/>
                <a:sym typeface="Varela Round"/>
              </a:rPr>
              <a:t>Course Details</a:t>
            </a:r>
            <a:endParaRPr sz="8000" b="1" dirty="0">
              <a:solidFill>
                <a:srgbClr val="7030A0"/>
              </a:solidFill>
              <a:latin typeface="Bookman Old Style" panose="02050604050505020204" pitchFamily="18" charset="0"/>
              <a:ea typeface="Varela Round"/>
              <a:cs typeface="Varela Round"/>
              <a:sym typeface="Varela Rou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1625372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3319CF"/>
                </a:solidFill>
                <a:latin typeface="Bookman Old Style" panose="02050604050505020204" pitchFamily="18" charset="0"/>
              </a:rPr>
              <a:t>Module 1: Word based questions</a:t>
            </a:r>
          </a:p>
          <a:p>
            <a:r>
              <a:rPr lang="en-US" b="1" dirty="0" smtClean="0">
                <a:latin typeface="Bookman Old Style" panose="02050604050505020204" pitchFamily="18" charset="0"/>
              </a:rPr>
              <a:t>Synonyms, antonyms, analogy, one-word substitution, Idiomatic use of verbs, test of spellings, Correct use of prepositions.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sz="1600" b="1" dirty="0" smtClean="0">
                <a:solidFill>
                  <a:srgbClr val="3319CF"/>
                </a:solidFill>
                <a:latin typeface="Bookman Old Style" panose="02050604050505020204" pitchFamily="18" charset="0"/>
              </a:rPr>
              <a:t>Module 2: Sentence based questions</a:t>
            </a:r>
          </a:p>
          <a:p>
            <a:r>
              <a:rPr lang="en-US" b="1" dirty="0" smtClean="0">
                <a:latin typeface="Bookman Old Style" panose="02050604050505020204" pitchFamily="18" charset="0"/>
              </a:rPr>
              <a:t>Error identification, Sentence correction, Jumbled words in a sentence, Sentence completion</a:t>
            </a:r>
          </a:p>
          <a:p>
            <a:endParaRPr lang="en-US" sz="1600" dirty="0">
              <a:latin typeface="Bookman Old Style" panose="02050604050505020204" pitchFamily="18" charset="0"/>
            </a:endParaRPr>
          </a:p>
          <a:p>
            <a:r>
              <a:rPr lang="en-US" sz="1600" b="1" dirty="0" smtClean="0">
                <a:solidFill>
                  <a:srgbClr val="3319CF"/>
                </a:solidFill>
                <a:latin typeface="Bookman Old Style" panose="02050604050505020204" pitchFamily="18" charset="0"/>
              </a:rPr>
              <a:t>Module 3: Passage based questions</a:t>
            </a:r>
          </a:p>
          <a:p>
            <a:r>
              <a:rPr lang="en-US" b="1" dirty="0" smtClean="0">
                <a:latin typeface="Bookman Old Style" panose="02050604050505020204" pitchFamily="18" charset="0"/>
              </a:rPr>
              <a:t>Jumbled sentences in  a paragraph, Reading comprehension, English comprehension</a:t>
            </a:r>
            <a:endParaRPr lang="en-IN" b="1" dirty="0">
              <a:latin typeface="Bookman Old Style" panose="0205060405050502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90750"/>
            <a:ext cx="792088" cy="965149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0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699792" y="1491630"/>
            <a:ext cx="56886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92D050"/>
                </a:solidFill>
                <a:latin typeface="Monotype Corsiva" panose="03010101010201010101" pitchFamily="66" charset="0"/>
              </a:rPr>
              <a:t>Thank You …</a:t>
            </a:r>
            <a:endParaRPr lang="en-IN" sz="8000" b="1" dirty="0">
              <a:solidFill>
                <a:srgbClr val="92D05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0" name="Google Shape;425;p35"/>
          <p:cNvSpPr/>
          <p:nvPr/>
        </p:nvSpPr>
        <p:spPr>
          <a:xfrm>
            <a:off x="6732240" y="2715766"/>
            <a:ext cx="996143" cy="996143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9502"/>
            <a:ext cx="792088" cy="9651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167</Words>
  <Application>Microsoft Office PowerPoint</Application>
  <PresentationFormat>On-screen Show (16:9)</PresentationFormat>
  <Paragraphs>27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Bell MT</vt:lpstr>
      <vt:lpstr>Bookman Old Style</vt:lpstr>
      <vt:lpstr>Varela Round</vt:lpstr>
      <vt:lpstr>Monotype Corsiva</vt:lpstr>
      <vt:lpstr>Mongolian Baiti</vt:lpstr>
      <vt:lpstr>Nixie One</vt:lpstr>
      <vt:lpstr>Wingdings</vt:lpstr>
      <vt:lpstr>Puck template</vt:lpstr>
      <vt:lpstr>PowerPoint Presentation</vt:lpstr>
      <vt:lpstr>ENGLISH  FOR COMPETITIVE EXAMINATIONS </vt:lpstr>
      <vt:lpstr>PowerPoint Presentation</vt:lpstr>
      <vt:lpstr>Objectives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modified xsi:type="dcterms:W3CDTF">2021-05-26T15:06:42Z</dcterms:modified>
</cp:coreProperties>
</file>