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6A12C-472F-410A-A669-FB9105467A2C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5937E-CF50-4D5F-85C2-5BFFEE2AE2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719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65937E-CF50-4D5F-85C2-5BFFEE2AE24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7756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414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649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179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53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8062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3921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2353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12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33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31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276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015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733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966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540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442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11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98B670F-24A4-4B78-8D6A-C2CBFED2B77F}" type="datetimeFigureOut">
              <a:rPr lang="en-IN" smtClean="0"/>
              <a:t>30-05-2021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086F0-DF3A-4ED8-AB91-A01394690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4425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B66AB-364E-444C-8AB1-4ACA52B00F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Chemistry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52990F-F9D1-4442-BCA5-93264AEFD9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Open course offered by department of chemistry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8877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CE509-5922-4008-8775-200C94FB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 outcomes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E4D9D-347B-4DC6-8606-BDD463D94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end of the course, students will be able to: </a:t>
            </a:r>
          </a:p>
          <a:p>
            <a:r>
              <a:rPr lang="en-US" dirty="0"/>
              <a:t>Recall the technical/scientific terms involved in pollution. </a:t>
            </a:r>
          </a:p>
          <a:p>
            <a:r>
              <a:rPr lang="en-US" dirty="0"/>
              <a:t> Understand the causes and effects of air pollution. </a:t>
            </a:r>
          </a:p>
          <a:p>
            <a:r>
              <a:rPr lang="en-US" dirty="0"/>
              <a:t> Understand the sources, types and effects of water pollution. </a:t>
            </a:r>
          </a:p>
          <a:p>
            <a:r>
              <a:rPr lang="en-US" dirty="0"/>
              <a:t>Describe water quality parameters. </a:t>
            </a:r>
          </a:p>
          <a:p>
            <a:r>
              <a:rPr lang="en-US" dirty="0"/>
              <a:t>Know soil, noise, thermal and radioactive pollutions and their effects. </a:t>
            </a:r>
          </a:p>
          <a:p>
            <a:r>
              <a:rPr lang="en-US" dirty="0"/>
              <a:t>Study various pollution control measures. </a:t>
            </a:r>
          </a:p>
          <a:p>
            <a:r>
              <a:rPr lang="en-US" dirty="0"/>
              <a:t>Understand the basics of green chemistry.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392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F5C95-EB24-49DD-9923-5FBF052A5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341679" cy="1400530"/>
          </a:xfrm>
        </p:spPr>
        <p:txBody>
          <a:bodyPr/>
          <a:lstStyle/>
          <a:p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I: Introduction to Environment and Environmental pollution (4 hrs)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C3DFD-6722-410C-B287-50262BF5C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Environmental chemistry - introduction, Environmental segments – Lithosphere: components of soils, Hydrosphere: water resources, Biosphere, Atmosphere - regions of atmosphere – Troposphere, stratosphere, mesosphere, thermosphere. </a:t>
            </a:r>
          </a:p>
          <a:p>
            <a:pPr marL="0" indent="0">
              <a:buNone/>
            </a:pPr>
            <a:r>
              <a:rPr lang="en-IN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Environmental pollution – Concepts and definition – Pollutant, contaminant, receptor and sink – Classification of pollutants – Global, regional, local, persistent and non-persistent pollutants.  </a:t>
            </a:r>
          </a:p>
        </p:txBody>
      </p:sp>
    </p:spTree>
    <p:extLst>
      <p:ext uri="{BB962C8B-B14F-4D97-AF65-F5344CB8AC3E}">
        <p14:creationId xmlns:p14="http://schemas.microsoft.com/office/powerpoint/2010/main" val="1092381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A71F4-5C1F-48E5-A93F-52DECEC37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II: Air Pollution (8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E68-12F0-4A3E-9506-BD1ED7490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/>
              <a:t>Tropospheric pollution – Gaseous air pollutants – Hydrocarbons, oxides of sulphur, nitrogen and carbon – Global warming, green house effect, acid rain – Particulates – Smog: London smog and photochemical smog – effects and control of photochemical smog – stratospheric pollution - depletion of ozone layer, chlorofluorocarbons - Automobile pollution. Control of air pollution – Alternate refrigerants – Bhopal Tragedy (a brief study). Air pollution in Indian cities (Delhi, Agra and Kanpur).</a:t>
            </a:r>
          </a:p>
        </p:txBody>
      </p:sp>
    </p:spTree>
    <p:extLst>
      <p:ext uri="{BB962C8B-B14F-4D97-AF65-F5344CB8AC3E}">
        <p14:creationId xmlns:p14="http://schemas.microsoft.com/office/powerpoint/2010/main" val="3161966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D1286-AA2C-4183-96CF-B83DC5B15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III: Water Pollution (10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09417-368F-4F35-8349-6C58EAEAA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9"/>
            <a:ext cx="10184280" cy="41829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/>
              <a:t>Impurities in water – cause of pollution – natural and anthropogenic – Marine water pollution – Underground water pollution. </a:t>
            </a:r>
          </a:p>
          <a:p>
            <a:pPr marL="0" indent="0">
              <a:buNone/>
            </a:pPr>
            <a:r>
              <a:rPr lang="en-IN" sz="2400" dirty="0"/>
              <a:t>Source of water pollution – Industrial waste, Municipal waste, Agricultural waste, Radioactive waste, Petroleum, Pharmaceutical, heavy metal, pesticides, soaps and detergents. </a:t>
            </a:r>
          </a:p>
          <a:p>
            <a:pPr marL="0" indent="0">
              <a:buNone/>
            </a:pPr>
            <a:r>
              <a:rPr lang="en-IN" sz="2400" dirty="0"/>
              <a:t>Types of water pollutants: Biological agents, physical agents and chemical agents – Eutrophication - biomagnification and bioaccumulation. </a:t>
            </a:r>
          </a:p>
          <a:p>
            <a:pPr marL="0" indent="0">
              <a:buNone/>
            </a:pPr>
            <a:r>
              <a:rPr lang="en-IN" sz="2400" dirty="0"/>
              <a:t>Water quality parameters: DO, BOD, COD, </a:t>
            </a:r>
            <a:r>
              <a:rPr lang="en-IN" sz="2400" dirty="0" err="1"/>
              <a:t>alkalianity</a:t>
            </a:r>
            <a:r>
              <a:rPr lang="en-IN" sz="2400" dirty="0"/>
              <a:t>, hardness, chloride, fluoride and nitrate. Toxic metals in water and their effects: Cadmium, lead and mercury – Minamata disaster (a brief study), </a:t>
            </a:r>
            <a:r>
              <a:rPr lang="en-IN" sz="2400" dirty="0" err="1"/>
              <a:t>itai-itai</a:t>
            </a:r>
            <a:r>
              <a:rPr lang="en-IN" sz="2400" dirty="0"/>
              <a:t> disease, oil pollution in water. International standards for drinking water. </a:t>
            </a:r>
          </a:p>
        </p:txBody>
      </p:sp>
    </p:spTree>
    <p:extLst>
      <p:ext uri="{BB962C8B-B14F-4D97-AF65-F5344CB8AC3E}">
        <p14:creationId xmlns:p14="http://schemas.microsoft.com/office/powerpoint/2010/main" val="320538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3AE4-84E5-476D-B655-224D8104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951935" cy="1400530"/>
          </a:xfrm>
        </p:spPr>
        <p:txBody>
          <a:bodyPr/>
          <a:lstStyle/>
          <a:p>
            <a:r>
              <a:rPr lang="en-US" b="1" dirty="0"/>
              <a:t>Module IV: Soil, Noise, Thermal, light and Radioactive Pollutions </a:t>
            </a:r>
            <a:r>
              <a:rPr lang="en-US" sz="3200" b="1" dirty="0"/>
              <a:t>(8 </a:t>
            </a:r>
            <a:r>
              <a:rPr lang="en-US" sz="3200" b="1" dirty="0" err="1"/>
              <a:t>hrs</a:t>
            </a:r>
            <a:r>
              <a:rPr lang="en-US" sz="3200" b="1" dirty="0"/>
              <a:t>)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CE6E1-15DE-4D5C-821B-297F239D0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807" y="2367711"/>
            <a:ext cx="10618472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Soil pollution: Sources by industrial and urban wastes. Pollution due to plastics, pesticides, biomedical waste and e-waste (source, effects and control measures) – Control of soil pollution - Solid waste Management – Open dumping, landfilling, incineration, re-use, reclamation, recycle, composting. </a:t>
            </a:r>
          </a:p>
          <a:p>
            <a:pPr marL="0" indent="0">
              <a:buNone/>
            </a:pPr>
            <a:r>
              <a:rPr lang="en-IN" dirty="0"/>
              <a:t>Non-degradable, degradable and biodegradable wastes. Hazardous waste. </a:t>
            </a:r>
          </a:p>
          <a:p>
            <a:pPr marL="0" indent="0">
              <a:buNone/>
            </a:pPr>
            <a:r>
              <a:rPr lang="en-IN" dirty="0"/>
              <a:t>Noise Pollution – physiological response to noise, Noise categories - effect of noise – biological effects. </a:t>
            </a:r>
          </a:p>
          <a:p>
            <a:pPr marL="0" indent="0">
              <a:buNone/>
            </a:pPr>
            <a:r>
              <a:rPr lang="en-IN" dirty="0"/>
              <a:t>Thermal pollution – definition, sources, harmful effects and prevention. Light pollution. </a:t>
            </a:r>
          </a:p>
          <a:p>
            <a:pPr marL="0" indent="0">
              <a:buNone/>
            </a:pPr>
            <a:r>
              <a:rPr lang="en-IN" dirty="0"/>
              <a:t>Radioactive pollution (source, effects and control measures) – Hiroshima, Nagasaki and Chernobyl accidents (brief study). </a:t>
            </a:r>
            <a:r>
              <a:rPr lang="en-IN" dirty="0" err="1"/>
              <a:t>Endosulfan</a:t>
            </a:r>
            <a:r>
              <a:rPr lang="en-IN" dirty="0"/>
              <a:t> disaster in Kerala (brief study).</a:t>
            </a:r>
          </a:p>
        </p:txBody>
      </p:sp>
    </p:spTree>
    <p:extLst>
      <p:ext uri="{BB962C8B-B14F-4D97-AF65-F5344CB8AC3E}">
        <p14:creationId xmlns:p14="http://schemas.microsoft.com/office/powerpoint/2010/main" val="56994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EAE7-BCDD-4BA6-AA50-421BC2113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V: Pollution Control Measures (12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87034-276B-4F8A-B593-49F3BC66B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IN" dirty="0"/>
              <a:t>Air pollution control measures – Gravitational settling chamber, fabric filter, wet scrubber, catalytic converters, stacks and chimneys, cyclone collectors, Cottrell electrostatic precipitator, extraction ventilator, zoning and green belt.</a:t>
            </a:r>
          </a:p>
        </p:txBody>
      </p:sp>
    </p:spTree>
    <p:extLst>
      <p:ext uri="{BB962C8B-B14F-4D97-AF65-F5344CB8AC3E}">
        <p14:creationId xmlns:p14="http://schemas.microsoft.com/office/powerpoint/2010/main" val="212301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A8DF-CB9D-4FBF-8231-C63111D44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839449"/>
            <a:ext cx="9404723" cy="140053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VI: Green Chemistry (6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ACE3F-B587-4991-A478-E05ABFD93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Introduction- Definition of green Chemistry</a:t>
            </a:r>
          </a:p>
          <a:p>
            <a:pPr>
              <a:lnSpc>
                <a:spcPct val="150000"/>
              </a:lnSpc>
            </a:pPr>
            <a:r>
              <a:rPr lang="en-US" dirty="0"/>
              <a:t> need of green chemistry</a:t>
            </a:r>
          </a:p>
          <a:p>
            <a:pPr>
              <a:lnSpc>
                <a:spcPct val="150000"/>
              </a:lnSpc>
            </a:pPr>
            <a:r>
              <a:rPr lang="en-US" dirty="0"/>
              <a:t>basic principles of green chemistry</a:t>
            </a:r>
          </a:p>
          <a:p>
            <a:pPr>
              <a:lnSpc>
                <a:spcPct val="150000"/>
              </a:lnSpc>
            </a:pPr>
            <a:r>
              <a:rPr lang="en-US" dirty="0"/>
              <a:t> Applications of green chemistry in daily life.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0151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4432970-AE27-46BC-AAA9-407C4DD633B3}"/>
              </a:ext>
            </a:extLst>
          </p:cNvPr>
          <p:cNvSpPr/>
          <p:nvPr/>
        </p:nvSpPr>
        <p:spPr>
          <a:xfrm>
            <a:off x="3132944" y="2248525"/>
            <a:ext cx="607101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0358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618</Words>
  <Application>Microsoft Office PowerPoint</Application>
  <PresentationFormat>Widescreen</PresentationFormat>
  <Paragraphs>36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Environmental Chemistry </vt:lpstr>
      <vt:lpstr>Course outcomes</vt:lpstr>
      <vt:lpstr>Module I: Introduction to Environment and Environmental pollution (4 hrs)</vt:lpstr>
      <vt:lpstr>Module II: Air Pollution (8 hrs)</vt:lpstr>
      <vt:lpstr>Module III: Water Pollution (10 hrs)</vt:lpstr>
      <vt:lpstr>Module IV: Soil, Noise, Thermal, light and Radioactive Pollutions (8 hrs)</vt:lpstr>
      <vt:lpstr>Module V: Pollution Control Measures (12 hrs)</vt:lpstr>
      <vt:lpstr>Module VI: Green Chemistry (6 hrs)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Chemistry </dc:title>
  <dc:creator>user</dc:creator>
  <cp:lastModifiedBy>user</cp:lastModifiedBy>
  <cp:revision>2</cp:revision>
  <dcterms:created xsi:type="dcterms:W3CDTF">2021-05-30T07:44:45Z</dcterms:created>
  <dcterms:modified xsi:type="dcterms:W3CDTF">2021-05-30T07:57:48Z</dcterms:modified>
</cp:coreProperties>
</file>