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handoutMasterIdLst>
    <p:handoutMasterId r:id="rId10"/>
  </p:handoutMasterIdLst>
  <p:sldIdLst>
    <p:sldId id="256" r:id="rId2"/>
    <p:sldId id="257" r:id="rId3"/>
    <p:sldId id="270" r:id="rId4"/>
    <p:sldId id="271" r:id="rId5"/>
    <p:sldId id="272" r:id="rId6"/>
    <p:sldId id="274" r:id="rId7"/>
    <p:sldId id="273" r:id="rId8"/>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599" autoAdjust="0"/>
  </p:normalViewPr>
  <p:slideViewPr>
    <p:cSldViewPr>
      <p:cViewPr varScale="1">
        <p:scale>
          <a:sx n="73" d="100"/>
          <a:sy n="73" d="100"/>
        </p:scale>
        <p:origin x="618" y="78"/>
      </p:cViewPr>
      <p:guideLst>
        <p:guide pos="3839"/>
        <p:guide orient="horz" pos="2160"/>
      </p:guideLst>
    </p:cSldViewPr>
  </p:slideViewPr>
  <p:notesTextViewPr>
    <p:cViewPr>
      <p:scale>
        <a:sx n="1" d="1"/>
        <a:sy n="1" d="1"/>
      </p:scale>
      <p:origin x="0" y="0"/>
    </p:cViewPr>
  </p:notesTextViewPr>
  <p:notesViewPr>
    <p:cSldViewPr showGuides="1">
      <p:cViewPr varScale="1">
        <p:scale>
          <a:sx n="52" d="100"/>
          <a:sy n="52" d="100"/>
        </p:scale>
        <p:origin x="2664" y="3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84AA43A-3F76-4A13-9CD6-36134EB429E3}" type="datetimeFigureOut">
              <a:rPr lang="en-US"/>
              <a:t>5/31/2020</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50423A-8BCE-448E-A97B-03A88B2B12C1}" type="slidenum">
              <a:rPr/>
              <a:t>‹#›</a:t>
            </a:fld>
            <a:endParaRPr/>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674A4F-2B7A-4ECB-A400-260B2FFC03C1}" type="datetimeFigureOut">
              <a:rPr lang="en-US"/>
              <a:t>5/31/2020</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F2A70B-78F2-4DCF-B53B-C990D2FAFB8A}" type="slidenum">
              <a:rPr/>
              <a:t>‹#›</a:t>
            </a:fld>
            <a:endParaRPr/>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2413" y="1905000"/>
            <a:ext cx="9144000" cy="2667000"/>
          </a:xfrm>
        </p:spPr>
        <p:txBody>
          <a:bodyPr>
            <a:noAutofit/>
          </a:bodyPr>
          <a:lstStyle>
            <a:lvl1pPr>
              <a:defRPr sz="5400"/>
            </a:lvl1pPr>
          </a:lstStyle>
          <a:p>
            <a:r>
              <a:rPr lang="en-US" smtClean="0"/>
              <a:t>Click to edit Master title style</a:t>
            </a:r>
            <a:endParaRPr/>
          </a:p>
        </p:txBody>
      </p:sp>
      <p:grpSp>
        <p:nvGrpSpPr>
          <p:cNvPr id="256" name="line" descr="Line graphic"/>
          <p:cNvGrpSpPr/>
          <p:nvPr/>
        </p:nvGrpSpPr>
        <p:grpSpPr bwMode="invGray">
          <a:xfrm>
            <a:off x="1584896" y="4724400"/>
            <a:ext cx="8631936" cy="64008"/>
            <a:chOff x="-4110038" y="2703513"/>
            <a:chExt cx="17394239" cy="160336"/>
          </a:xfrm>
          <a:solidFill>
            <a:schemeClr val="accent1"/>
          </a:solidFill>
        </p:grpSpPr>
        <p:sp>
          <p:nvSpPr>
            <p:cNvPr id="257"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9"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3" name="Subtitle 2"/>
          <p:cNvSpPr>
            <a:spLocks noGrp="1"/>
          </p:cNvSpPr>
          <p:nvPr>
            <p:ph type="subTitle" idx="1"/>
          </p:nvPr>
        </p:nvSpPr>
        <p:spPr>
          <a:xfrm>
            <a:off x="1522413" y="5105400"/>
            <a:ext cx="9143999" cy="1066800"/>
          </a:xfrm>
        </p:spPr>
        <p:txBody>
          <a:bodyPr/>
          <a:lstStyle>
            <a:lvl1pPr marL="0" indent="0" algn="l">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Tree>
    <p:extLst>
      <p:ext uri="{BB962C8B-B14F-4D97-AF65-F5344CB8AC3E}">
        <p14:creationId xmlns:p14="http://schemas.microsoft.com/office/powerpoint/2010/main" val="67435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grpSp>
        <p:nvGrpSpPr>
          <p:cNvPr id="7" name="line" descr="Line graphic"/>
          <p:cNvGrpSpPr/>
          <p:nvPr/>
        </p:nvGrpSpPr>
        <p:grpSpPr bwMode="invGray">
          <a:xfrm>
            <a:off x="1522413" y="1514475"/>
            <a:ext cx="10569575" cy="64008"/>
            <a:chOff x="1522413" y="1514475"/>
            <a:chExt cx="10569575" cy="64008"/>
          </a:xfrm>
        </p:grpSpPr>
        <p:sp>
          <p:nvSpPr>
            <p:cNvPr id="8" name="Freeform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Vertical Text Placeholder 2"/>
          <p:cNvSpPr>
            <a:spLocks noGrp="1"/>
          </p:cNvSpPr>
          <p:nvPr>
            <p:ph type="body" orient="vert" idx="1"/>
          </p:nvPr>
        </p:nvSpPr>
        <p:spPr/>
        <p:txBody>
          <a:bodyPr vert="eaVert"/>
          <a:lstStyle>
            <a:lvl5pPr>
              <a:defRPr/>
            </a:lvl5pPr>
            <a:lvl6pPr marL="1956816">
              <a:defRPr/>
            </a:lvl6pPr>
            <a:lvl7pPr marL="1956816">
              <a:defRPr/>
            </a:lvl7pPr>
            <a:lvl8pPr marL="1956816">
              <a:defRPr/>
            </a:lvl8pPr>
            <a:lvl9pPr marL="1956816">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5/31/2020</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1267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361612" y="274639"/>
            <a:ext cx="1371600" cy="5901747"/>
          </a:xfrm>
        </p:spPr>
        <p:txBody>
          <a:bodyPr vert="eaVert"/>
          <a:lstStyle/>
          <a:p>
            <a:r>
              <a:rPr lang="en-US" smtClean="0"/>
              <a:t>Click to edit Master title style</a:t>
            </a:r>
            <a:endParaRPr/>
          </a:p>
        </p:txBody>
      </p:sp>
      <p:grpSp>
        <p:nvGrpSpPr>
          <p:cNvPr id="7" name="line" descr="Line graphic"/>
          <p:cNvGrpSpPr/>
          <p:nvPr/>
        </p:nvGrpSpPr>
        <p:grpSpPr bwMode="invGray">
          <a:xfrm rot="5400000">
            <a:off x="6864412" y="3472598"/>
            <a:ext cx="6492240" cy="64008"/>
            <a:chOff x="1522413" y="1514475"/>
            <a:chExt cx="10569575" cy="64008"/>
          </a:xfrm>
        </p:grpSpPr>
        <p:sp>
          <p:nvSpPr>
            <p:cNvPr id="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Vertical Text Placeholder 2"/>
          <p:cNvSpPr>
            <a:spLocks noGrp="1"/>
          </p:cNvSpPr>
          <p:nvPr>
            <p:ph type="body" orient="vert" idx="1" hasCustomPrompt="1"/>
          </p:nvPr>
        </p:nvSpPr>
        <p:spPr>
          <a:xfrm>
            <a:off x="608012" y="277813"/>
            <a:ext cx="9144001" cy="5898573"/>
          </a:xfrm>
        </p:spPr>
        <p:txBody>
          <a:bodyPr vert="eaVert"/>
          <a:lstStyle>
            <a:lvl5pPr>
              <a:defRPr/>
            </a:lvl5pPr>
            <a:lvl6pPr marL="1261872" indent="0">
              <a:buNone/>
              <a:defRPr/>
            </a:lvl6pPr>
            <a:lvl7pPr>
              <a:defRPr/>
            </a:lvl7pPr>
            <a:lvl8pPr>
              <a:defRPr baseline="0"/>
            </a:lvl8pPr>
            <a:lvl9pPr>
              <a:defRPr baseline="0"/>
            </a:lvl9pPr>
          </a:lstStyle>
          <a:p>
            <a:pPr lvl="0"/>
            <a:r>
              <a:rPr dirty="0"/>
              <a:t>Click to edit Master text styles</a:t>
            </a:r>
          </a:p>
          <a:p>
            <a:pPr lvl="1"/>
            <a:r>
              <a:rPr dirty="0"/>
              <a:t>Second level</a:t>
            </a:r>
          </a:p>
          <a:p>
            <a:pPr lvl="2"/>
            <a:r>
              <a:rPr dirty="0"/>
              <a:t>Third level</a:t>
            </a:r>
          </a:p>
          <a:p>
            <a:pPr lvl="3"/>
            <a:r>
              <a:rPr dirty="0"/>
              <a:t>Fourth level</a:t>
            </a:r>
          </a:p>
          <a:p>
            <a:pPr lvl="4"/>
            <a:r>
              <a:rPr dirty="0"/>
              <a:t>Fifth level</a:t>
            </a:r>
            <a:endParaRPr lang="en-US" dirty="0"/>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5/31/2020</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21179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p>
            <a:r>
              <a:rPr lang="en-US" smtClean="0"/>
              <a:t>Click to edit Master title style</a:t>
            </a:r>
            <a:endParaRPr/>
          </a:p>
        </p:txBody>
      </p:sp>
      <p:grpSp>
        <p:nvGrpSpPr>
          <p:cNvPr id="167" name="line" descr="Line graphic"/>
          <p:cNvGrpSpPr/>
          <p:nvPr/>
        </p:nvGrpSpPr>
        <p:grpSpPr bwMode="invGray">
          <a:xfrm>
            <a:off x="1522413" y="1514475"/>
            <a:ext cx="10569575" cy="64008"/>
            <a:chOff x="1522413" y="1514475"/>
            <a:chExt cx="10569575" cy="64008"/>
          </a:xfrm>
        </p:grpSpPr>
        <p:sp>
          <p:nvSpPr>
            <p:cNvPr id="16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Content Placeholder 2"/>
          <p:cNvSpPr>
            <a:spLocks noGrp="1"/>
          </p:cNvSpPr>
          <p:nvPr>
            <p:ph idx="1"/>
          </p:nvPr>
        </p:nvSpPr>
        <p:spPr/>
        <p:txBody>
          <a:bodyPr/>
          <a:lstStyle>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endParaRPr dirty="0"/>
          </a:p>
        </p:txBody>
      </p:sp>
      <p:sp>
        <p:nvSpPr>
          <p:cNvPr id="4" name="Date Placeholder 3"/>
          <p:cNvSpPr>
            <a:spLocks noGrp="1"/>
          </p:cNvSpPr>
          <p:nvPr>
            <p:ph type="dt" sz="half" idx="10"/>
          </p:nvPr>
        </p:nvSpPr>
        <p:spPr/>
        <p:txBody>
          <a:bodyPr/>
          <a:lstStyle/>
          <a:p>
            <a:fld id="{9AFE8FB1-0A7A-443E-AAF7-31D4FA1AA312}" type="datetimeFigureOut">
              <a:rPr lang="en-US"/>
              <a:t>5/31/2020</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dirty="0"/>
          </a:p>
        </p:txBody>
      </p:sp>
    </p:spTree>
    <p:extLst>
      <p:ext uri="{BB962C8B-B14F-4D97-AF65-F5344CB8AC3E}">
        <p14:creationId xmlns:p14="http://schemas.microsoft.com/office/powerpoint/2010/main" val="261447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2413" y="1905000"/>
            <a:ext cx="9144000" cy="2667000"/>
          </a:xfrm>
        </p:spPr>
        <p:txBody>
          <a:bodyPr anchor="b">
            <a:noAutofit/>
          </a:bodyPr>
          <a:lstStyle>
            <a:lvl1pPr algn="l">
              <a:defRPr sz="4400" b="0" cap="none" baseline="0"/>
            </a:lvl1pPr>
          </a:lstStyle>
          <a:p>
            <a:r>
              <a:rPr lang="en-US" smtClean="0"/>
              <a:t>Click to edit Master title style</a:t>
            </a:r>
            <a:endParaRPr/>
          </a:p>
        </p:txBody>
      </p:sp>
      <p:grpSp>
        <p:nvGrpSpPr>
          <p:cNvPr id="255" name="line" descr="Line graphic"/>
          <p:cNvGrpSpPr/>
          <p:nvPr/>
        </p:nvGrpSpPr>
        <p:grpSpPr bwMode="invGray">
          <a:xfrm>
            <a:off x="1584896" y="4724400"/>
            <a:ext cx="8631936" cy="64008"/>
            <a:chOff x="-4110038" y="2703513"/>
            <a:chExt cx="17394239" cy="160336"/>
          </a:xfrm>
          <a:solidFill>
            <a:schemeClr val="accent1"/>
          </a:solidFill>
        </p:grpSpPr>
        <p:sp>
          <p:nvSpPr>
            <p:cNvPr id="256"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7"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3" name="Text Placeholder 2"/>
          <p:cNvSpPr>
            <a:spLocks noGrp="1"/>
          </p:cNvSpPr>
          <p:nvPr>
            <p:ph type="body" idx="1"/>
          </p:nvPr>
        </p:nvSpPr>
        <p:spPr>
          <a:xfrm>
            <a:off x="1522413" y="5102525"/>
            <a:ext cx="9143999" cy="1069675"/>
          </a:xfrm>
        </p:spPr>
        <p:txBody>
          <a:bodyPr anchor="t">
            <a:normAutofit/>
          </a:bodyPr>
          <a:lstStyle>
            <a:lvl1pPr marL="0" indent="0">
              <a:spcBef>
                <a:spcPts val="0"/>
              </a:spcBef>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5/31/2020</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405879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p>
            <a:r>
              <a:rPr lang="en-US" smtClean="0"/>
              <a:t>Click to edit Master title style</a:t>
            </a:r>
            <a:endParaRPr/>
          </a:p>
        </p:txBody>
      </p:sp>
      <p:grpSp>
        <p:nvGrpSpPr>
          <p:cNvPr id="158" name="line" descr="Line graphic"/>
          <p:cNvGrpSpPr/>
          <p:nvPr/>
        </p:nvGrpSpPr>
        <p:grpSpPr bwMode="invGray">
          <a:xfrm>
            <a:off x="1522413" y="1514475"/>
            <a:ext cx="10569575" cy="64008"/>
            <a:chOff x="1522413" y="1514475"/>
            <a:chExt cx="10569575" cy="64008"/>
          </a:xfrm>
        </p:grpSpPr>
        <p:sp>
          <p:nvSpPr>
            <p:cNvPr id="159"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Content Placeholder 2"/>
          <p:cNvSpPr>
            <a:spLocks noGrp="1"/>
          </p:cNvSpPr>
          <p:nvPr>
            <p:ph sz="half" idx="1"/>
          </p:nvPr>
        </p:nvSpPr>
        <p:spPr>
          <a:xfrm>
            <a:off x="1522413" y="1905000"/>
            <a:ext cx="4419599"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6246815" y="1905000"/>
            <a:ext cx="4419598"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5/31/2020</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68329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lvl1pPr>
              <a:defRPr/>
            </a:lvl1pPr>
          </a:lstStyle>
          <a:p>
            <a:r>
              <a:rPr lang="en-US" smtClean="0"/>
              <a:t>Click to edit Master title style</a:t>
            </a:r>
            <a:endParaRPr/>
          </a:p>
        </p:txBody>
      </p:sp>
      <p:grpSp>
        <p:nvGrpSpPr>
          <p:cNvPr id="160" name="line" descr="Line graphic"/>
          <p:cNvGrpSpPr/>
          <p:nvPr/>
        </p:nvGrpSpPr>
        <p:grpSpPr bwMode="invGray">
          <a:xfrm>
            <a:off x="1522413" y="1514475"/>
            <a:ext cx="10569575" cy="64008"/>
            <a:chOff x="1522413" y="1514475"/>
            <a:chExt cx="10569575" cy="64008"/>
          </a:xfrm>
        </p:grpSpPr>
        <p:sp>
          <p:nvSpPr>
            <p:cNvPr id="161" name="Freeform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Text Placeholder 2"/>
          <p:cNvSpPr>
            <a:spLocks noGrp="1"/>
          </p:cNvSpPr>
          <p:nvPr>
            <p:ph type="body" idx="1"/>
          </p:nvPr>
        </p:nvSpPr>
        <p:spPr>
          <a:xfrm>
            <a:off x="1522413"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22413" y="2819399"/>
            <a:ext cx="4416552" cy="3352801"/>
          </a:xfrm>
        </p:spPr>
        <p:txBody>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6249860"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49860" y="2819399"/>
            <a:ext cx="4416552" cy="3352801"/>
          </a:xfrm>
        </p:spPr>
        <p:txBody>
          <a:bodyPr/>
          <a:lstStyle>
            <a:lvl1pPr>
              <a:defRPr sz="2400"/>
            </a:lvl1pPr>
            <a:lvl2pPr>
              <a:defRPr sz="2000"/>
            </a:lvl2pPr>
            <a:lvl3pPr>
              <a:defRPr sz="1800"/>
            </a:lvl3pPr>
            <a:lvl4pPr>
              <a:defRPr sz="1600"/>
            </a:lvl4pPr>
            <a:lvl5pPr marL="1956816">
              <a:defRPr sz="1600"/>
            </a:lvl5pPr>
            <a:lvl6pPr marL="1956816">
              <a:defRPr sz="1600"/>
            </a:lvl6pPr>
            <a:lvl7pPr marL="1956816">
              <a:defRPr sz="1600"/>
            </a:lvl7pPr>
            <a:lvl8pPr marL="1956816">
              <a:defRPr sz="1600"/>
            </a:lvl8pPr>
            <a:lvl9pPr marL="1956816">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Footer Placeholder 7"/>
          <p:cNvSpPr>
            <a:spLocks noGrp="1"/>
          </p:cNvSpPr>
          <p:nvPr>
            <p:ph type="ftr" sz="quarter" idx="11"/>
          </p:nvPr>
        </p:nvSpPr>
        <p:spPr/>
        <p:txBody>
          <a:bodyPr/>
          <a:lstStyle/>
          <a:p>
            <a:endParaRPr/>
          </a:p>
        </p:txBody>
      </p:sp>
      <p:sp>
        <p:nvSpPr>
          <p:cNvPr id="7" name="Date Placeholder 6"/>
          <p:cNvSpPr>
            <a:spLocks noGrp="1"/>
          </p:cNvSpPr>
          <p:nvPr>
            <p:ph type="dt" sz="half" idx="10"/>
          </p:nvPr>
        </p:nvSpPr>
        <p:spPr/>
        <p:txBody>
          <a:bodyPr/>
          <a:lstStyle/>
          <a:p>
            <a:fld id="{9AFE8FB1-0A7A-443E-AAF7-31D4FA1AA312}" type="datetimeFigureOut">
              <a:rPr lang="en-US"/>
              <a:t>5/31/2020</a:t>
            </a:fld>
            <a:endParaRPr/>
          </a:p>
        </p:txBody>
      </p:sp>
      <p:sp>
        <p:nvSpPr>
          <p:cNvPr id="9" name="Slide Number Placeholder 8"/>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grpSp>
        <p:nvGrpSpPr>
          <p:cNvPr id="156" name="line" descr="Line graphic"/>
          <p:cNvGrpSpPr/>
          <p:nvPr/>
        </p:nvGrpSpPr>
        <p:grpSpPr bwMode="invGray">
          <a:xfrm>
            <a:off x="1522413" y="1514475"/>
            <a:ext cx="10569575" cy="64008"/>
            <a:chOff x="1522413" y="1514475"/>
            <a:chExt cx="10569575" cy="64008"/>
          </a:xfrm>
        </p:grpSpPr>
        <p:sp>
          <p:nvSpPr>
            <p:cNvPr id="157"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8"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9"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4" name="Footer Placeholder 3"/>
          <p:cNvSpPr>
            <a:spLocks noGrp="1"/>
          </p:cNvSpPr>
          <p:nvPr>
            <p:ph type="ftr" sz="quarter" idx="11"/>
          </p:nvPr>
        </p:nvSpPr>
        <p:spPr/>
        <p:txBody>
          <a:bodyPr/>
          <a:lstStyle/>
          <a:p>
            <a:endParaRPr/>
          </a:p>
        </p:txBody>
      </p:sp>
      <p:sp>
        <p:nvSpPr>
          <p:cNvPr id="3" name="Date Placeholder 2"/>
          <p:cNvSpPr>
            <a:spLocks noGrp="1"/>
          </p:cNvSpPr>
          <p:nvPr>
            <p:ph type="dt" sz="half" idx="10"/>
          </p:nvPr>
        </p:nvSpPr>
        <p:spPr/>
        <p:txBody>
          <a:bodyPr/>
          <a:lstStyle/>
          <a:p>
            <a:fld id="{9AFE8FB1-0A7A-443E-AAF7-31D4FA1AA312}" type="datetimeFigureOut">
              <a:rPr lang="en-US"/>
              <a:t>5/31/2020</a:t>
            </a:fld>
            <a:endParaRPr/>
          </a:p>
        </p:txBody>
      </p:sp>
      <p:sp>
        <p:nvSpPr>
          <p:cNvPr id="5" name="Slide Number Placeholder 4"/>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53156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a:p>
        </p:txBody>
      </p:sp>
      <p:sp>
        <p:nvSpPr>
          <p:cNvPr id="2" name="Date Placeholder 1"/>
          <p:cNvSpPr>
            <a:spLocks noGrp="1"/>
          </p:cNvSpPr>
          <p:nvPr>
            <p:ph type="dt" sz="half" idx="10"/>
          </p:nvPr>
        </p:nvSpPr>
        <p:spPr/>
        <p:txBody>
          <a:bodyPr/>
          <a:lstStyle/>
          <a:p>
            <a:fld id="{9AFE8FB1-0A7A-443E-AAF7-31D4FA1AA312}" type="datetimeFigureOut">
              <a:rPr lang="en-US"/>
              <a:t>5/31/2020</a:t>
            </a:fld>
            <a:endParaRPr/>
          </a:p>
        </p:txBody>
      </p:sp>
      <p:sp>
        <p:nvSpPr>
          <p:cNvPr id="4" name="Slide Number Placeholder 3"/>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40596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smtClean="0"/>
              <a:t>Click to edit Master title style</a:t>
            </a:r>
            <a:endParaRPr/>
          </a:p>
        </p:txBody>
      </p:sp>
      <p:sp>
        <p:nvSpPr>
          <p:cNvPr id="4" name="Text Placeholder 3"/>
          <p:cNvSpPr>
            <a:spLocks noGrp="1"/>
          </p:cNvSpPr>
          <p:nvPr>
            <p:ph type="body" sz="half" idx="2"/>
          </p:nvPr>
        </p:nvSpPr>
        <p:spPr>
          <a:xfrm>
            <a:off x="1522413" y="3429000"/>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Content Placeholder 2"/>
          <p:cNvSpPr>
            <a:spLocks noGrp="1"/>
          </p:cNvSpPr>
          <p:nvPr>
            <p:ph idx="1"/>
          </p:nvPr>
        </p:nvSpPr>
        <p:spPr>
          <a:xfrm>
            <a:off x="4710022" y="1905000"/>
            <a:ext cx="5669280" cy="4038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grpSp>
        <p:nvGrpSpPr>
          <p:cNvPr id="615" name="frame" descr="Box graphic"/>
          <p:cNvGrpSpPr/>
          <p:nvPr/>
        </p:nvGrpSpPr>
        <p:grpSpPr bwMode="invGray">
          <a:xfrm>
            <a:off x="4417839" y="1630821"/>
            <a:ext cx="6291028" cy="4575885"/>
            <a:chOff x="4417839" y="1630821"/>
            <a:chExt cx="6291028" cy="4575885"/>
          </a:xfrm>
        </p:grpSpPr>
        <p:grpSp>
          <p:nvGrpSpPr>
            <p:cNvPr id="616" name="Group 615"/>
            <p:cNvGrpSpPr/>
            <p:nvPr/>
          </p:nvGrpSpPr>
          <p:grpSpPr bwMode="invGray">
            <a:xfrm>
              <a:off x="5414491" y="1630821"/>
              <a:ext cx="5294376" cy="4114800"/>
              <a:chOff x="3310555" y="716546"/>
              <a:chExt cx="5294376" cy="4114800"/>
            </a:xfrm>
          </p:grpSpPr>
          <p:grpSp>
            <p:nvGrpSpPr>
              <p:cNvPr id="768" name="Group 767"/>
              <p:cNvGrpSpPr/>
              <p:nvPr/>
            </p:nvGrpSpPr>
            <p:grpSpPr bwMode="invGray">
              <a:xfrm flipH="1">
                <a:off x="3310555" y="737968"/>
                <a:ext cx="5294376" cy="54864"/>
                <a:chOff x="1522413" y="1514475"/>
                <a:chExt cx="10569575" cy="64008"/>
              </a:xfrm>
              <a:solidFill>
                <a:schemeClr val="accent1"/>
              </a:solidFill>
            </p:grpSpPr>
            <p:sp>
              <p:nvSpPr>
                <p:cNvPr id="844" name="Freeform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9" name="Group 768"/>
              <p:cNvGrpSpPr/>
              <p:nvPr/>
            </p:nvGrpSpPr>
            <p:grpSpPr bwMode="invGray">
              <a:xfrm rot="16200000" flipH="1">
                <a:off x="6492229" y="2755658"/>
                <a:ext cx="4114800" cy="36576"/>
                <a:chOff x="1522413" y="1514475"/>
                <a:chExt cx="10569575" cy="64008"/>
              </a:xfrm>
              <a:solidFill>
                <a:schemeClr val="accent1"/>
              </a:solidFill>
            </p:grpSpPr>
            <p:sp>
              <p:nvSpPr>
                <p:cNvPr id="770" name="Freeform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7" name="Group 616"/>
            <p:cNvGrpSpPr/>
            <p:nvPr/>
          </p:nvGrpSpPr>
          <p:grpSpPr bwMode="invGray">
            <a:xfrm rot="10800000">
              <a:off x="4417839" y="2091906"/>
              <a:ext cx="5294376" cy="4114800"/>
              <a:chOff x="3310555" y="716546"/>
              <a:chExt cx="5294376" cy="4114800"/>
            </a:xfrm>
          </p:grpSpPr>
          <p:grpSp>
            <p:nvGrpSpPr>
              <p:cNvPr id="618" name="Group 617"/>
              <p:cNvGrpSpPr/>
              <p:nvPr/>
            </p:nvGrpSpPr>
            <p:grpSpPr bwMode="invGray">
              <a:xfrm flipH="1">
                <a:off x="3310555" y="737968"/>
                <a:ext cx="5294376" cy="54864"/>
                <a:chOff x="1522413" y="1514475"/>
                <a:chExt cx="10569575" cy="64008"/>
              </a:xfrm>
              <a:solidFill>
                <a:schemeClr val="accent1"/>
              </a:solidFill>
            </p:grpSpPr>
            <p:sp>
              <p:nvSpPr>
                <p:cNvPr id="694" name="Freeform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9" name="Group 618"/>
              <p:cNvGrpSpPr/>
              <p:nvPr/>
            </p:nvGrpSpPr>
            <p:grpSpPr bwMode="invGray">
              <a:xfrm rot="16200000" flipH="1">
                <a:off x="6492229" y="2755658"/>
                <a:ext cx="4114800" cy="36576"/>
                <a:chOff x="1522413" y="1514475"/>
                <a:chExt cx="10569575" cy="64008"/>
              </a:xfrm>
              <a:solidFill>
                <a:schemeClr val="accent1"/>
              </a:solidFill>
            </p:grpSpPr>
            <p:sp>
              <p:nvSpPr>
                <p:cNvPr id="620" name="Freeform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5/31/2020</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96211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smtClean="0"/>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1745838" y="1884311"/>
            <a:ext cx="5669280" cy="4041648"/>
          </a:xfrm>
          <a:solidFill>
            <a:schemeClr val="bg1"/>
          </a:solidFill>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grpSp>
        <p:nvGrpSpPr>
          <p:cNvPr id="614" name="frame" descr="Box graphic"/>
          <p:cNvGrpSpPr/>
          <p:nvPr/>
        </p:nvGrpSpPr>
        <p:grpSpPr bwMode="invGray">
          <a:xfrm flipH="1">
            <a:off x="1447500" y="1630821"/>
            <a:ext cx="6291028" cy="4575885"/>
            <a:chOff x="4417839" y="1630821"/>
            <a:chExt cx="6291028" cy="4575885"/>
          </a:xfrm>
        </p:grpSpPr>
        <p:grpSp>
          <p:nvGrpSpPr>
            <p:cNvPr id="615" name="Group 614"/>
            <p:cNvGrpSpPr/>
            <p:nvPr/>
          </p:nvGrpSpPr>
          <p:grpSpPr bwMode="invGray">
            <a:xfrm>
              <a:off x="5414491" y="1630821"/>
              <a:ext cx="5294376" cy="4114800"/>
              <a:chOff x="3310555" y="716546"/>
              <a:chExt cx="5294376" cy="4114800"/>
            </a:xfrm>
          </p:grpSpPr>
          <p:grpSp>
            <p:nvGrpSpPr>
              <p:cNvPr id="767" name="Group 766"/>
              <p:cNvGrpSpPr/>
              <p:nvPr/>
            </p:nvGrpSpPr>
            <p:grpSpPr bwMode="invGray">
              <a:xfrm flipH="1">
                <a:off x="3310555" y="737968"/>
                <a:ext cx="5294376" cy="54864"/>
                <a:chOff x="1522413" y="1514475"/>
                <a:chExt cx="10569575" cy="64008"/>
              </a:xfrm>
              <a:solidFill>
                <a:schemeClr val="accent1"/>
              </a:solidFill>
            </p:grpSpPr>
            <p:sp>
              <p:nvSpPr>
                <p:cNvPr id="843" name="Freeform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4" name="Freeform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8" name="Group 767"/>
              <p:cNvGrpSpPr/>
              <p:nvPr/>
            </p:nvGrpSpPr>
            <p:grpSpPr bwMode="invGray">
              <a:xfrm rot="16200000" flipH="1">
                <a:off x="6492229" y="2755658"/>
                <a:ext cx="4114800" cy="36576"/>
                <a:chOff x="1522413" y="1514475"/>
                <a:chExt cx="10569575" cy="64008"/>
              </a:xfrm>
              <a:solidFill>
                <a:schemeClr val="accent1"/>
              </a:solidFill>
            </p:grpSpPr>
            <p:sp>
              <p:nvSpPr>
                <p:cNvPr id="769" name="Freeform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0" name="Freeform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6" name="Group 615"/>
            <p:cNvGrpSpPr/>
            <p:nvPr/>
          </p:nvGrpSpPr>
          <p:grpSpPr bwMode="invGray">
            <a:xfrm rot="10800000">
              <a:off x="4417839" y="2091906"/>
              <a:ext cx="5294376" cy="4114800"/>
              <a:chOff x="3310555" y="716546"/>
              <a:chExt cx="5294376" cy="4114800"/>
            </a:xfrm>
          </p:grpSpPr>
          <p:grpSp>
            <p:nvGrpSpPr>
              <p:cNvPr id="617" name="Group 616"/>
              <p:cNvGrpSpPr/>
              <p:nvPr/>
            </p:nvGrpSpPr>
            <p:grpSpPr bwMode="invGray">
              <a:xfrm flipH="1">
                <a:off x="3310555" y="737968"/>
                <a:ext cx="5294376" cy="54864"/>
                <a:chOff x="1522413" y="1514475"/>
                <a:chExt cx="10569575" cy="64008"/>
              </a:xfrm>
              <a:solidFill>
                <a:schemeClr val="accent1"/>
              </a:solidFill>
            </p:grpSpPr>
            <p:sp>
              <p:nvSpPr>
                <p:cNvPr id="693" name="Freeform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4" name="Freeform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8" name="Group 617"/>
              <p:cNvGrpSpPr/>
              <p:nvPr/>
            </p:nvGrpSpPr>
            <p:grpSpPr bwMode="invGray">
              <a:xfrm rot="16200000" flipH="1">
                <a:off x="6492229" y="2755658"/>
                <a:ext cx="4114800" cy="36576"/>
                <a:chOff x="1522413" y="1514475"/>
                <a:chExt cx="10569575" cy="64008"/>
              </a:xfrm>
              <a:solidFill>
                <a:schemeClr val="accent1"/>
              </a:solidFill>
            </p:grpSpPr>
            <p:sp>
              <p:nvSpPr>
                <p:cNvPr id="619" name="Freeform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0" name="Freeform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4" name="Text Placeholder 3"/>
          <p:cNvSpPr>
            <a:spLocks noGrp="1"/>
          </p:cNvSpPr>
          <p:nvPr>
            <p:ph type="body" sz="half" idx="2"/>
          </p:nvPr>
        </p:nvSpPr>
        <p:spPr>
          <a:xfrm>
            <a:off x="7905959" y="3411748"/>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5/31/2020</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361769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2414" y="274638"/>
            <a:ext cx="9143998" cy="1020762"/>
          </a:xfrm>
          <a:prstGeom prst="rect">
            <a:avLst/>
          </a:prstGeom>
        </p:spPr>
        <p:txBody>
          <a:bodyPr vert="horz" lIns="91440" tIns="45720" rIns="91440" bIns="45720" rtlCol="0" anchor="b">
            <a:normAutofit/>
          </a:bodyPr>
          <a:lstStyle/>
          <a:p>
            <a:r>
              <a:rPr lang="en-US" smtClean="0"/>
              <a:t>Click to edit Master title style</a:t>
            </a:r>
            <a:endParaRPr/>
          </a:p>
        </p:txBody>
      </p:sp>
      <p:sp>
        <p:nvSpPr>
          <p:cNvPr id="3" name="Text Placeholder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Footer Placeholder 4"/>
          <p:cNvSpPr>
            <a:spLocks noGrp="1"/>
          </p:cNvSpPr>
          <p:nvPr>
            <p:ph type="ftr" sz="quarter" idx="3"/>
          </p:nvPr>
        </p:nvSpPr>
        <p:spPr>
          <a:xfrm>
            <a:off x="1522413" y="6400801"/>
            <a:ext cx="6324599" cy="276226"/>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4" name="Date Placeholder 3"/>
          <p:cNvSpPr>
            <a:spLocks noGrp="1"/>
          </p:cNvSpPr>
          <p:nvPr>
            <p:ph type="dt" sz="half" idx="2"/>
          </p:nvPr>
        </p:nvSpPr>
        <p:spPr>
          <a:xfrm>
            <a:off x="8075612" y="6400801"/>
            <a:ext cx="1243859" cy="276226"/>
          </a:xfrm>
          <a:prstGeom prst="rect">
            <a:avLst/>
          </a:prstGeom>
        </p:spPr>
        <p:txBody>
          <a:bodyPr vert="horz" lIns="91440" tIns="45720" rIns="91440" bIns="45720" rtlCol="0" anchor="ctr"/>
          <a:lstStyle>
            <a:lvl1pPr algn="r">
              <a:defRPr sz="1200">
                <a:solidFill>
                  <a:schemeClr val="tx1">
                    <a:tint val="75000"/>
                  </a:schemeClr>
                </a:solidFill>
              </a:defRPr>
            </a:lvl1pPr>
          </a:lstStyle>
          <a:p>
            <a:fld id="{9AFE8FB1-0A7A-443E-AAF7-31D4FA1AA312}" type="datetimeFigureOut">
              <a:rPr lang="en-US" smtClean="0"/>
              <a:pPr/>
              <a:t>5/31/2020</a:t>
            </a:fld>
            <a:endParaRPr lang="en-US" dirty="0"/>
          </a:p>
        </p:txBody>
      </p:sp>
      <p:sp>
        <p:nvSpPr>
          <p:cNvPr id="6" name="Slide Number Placeholder 5"/>
          <p:cNvSpPr>
            <a:spLocks noGrp="1"/>
          </p:cNvSpPr>
          <p:nvPr>
            <p:ph type="sldNum" sz="quarter" idx="4"/>
          </p:nvPr>
        </p:nvSpPr>
        <p:spPr>
          <a:xfrm>
            <a:off x="9523412" y="6400801"/>
            <a:ext cx="1143002" cy="276226"/>
          </a:xfrm>
          <a:prstGeom prst="rect">
            <a:avLst/>
          </a:prstGeom>
        </p:spPr>
        <p:txBody>
          <a:bodyPr vert="horz" lIns="91440" tIns="45720" rIns="91440" bIns="45720" rtlCol="0" anchor="ctr"/>
          <a:lstStyle>
            <a:lvl1pPr algn="r">
              <a:defRPr sz="1200">
                <a:solidFill>
                  <a:schemeClr val="tx1">
                    <a:tint val="75000"/>
                  </a:schemeClr>
                </a:solidFill>
              </a:defRPr>
            </a:lvl1pPr>
          </a:lstStyle>
          <a:p>
            <a:fld id="{25BA54BD-C84D-46CE-8B72-31BFB26ABA43}" type="slidenum">
              <a:rPr lang="en-US" smtClean="0"/>
              <a:pPr/>
              <a:t>‹#›</a:t>
            </a:fld>
            <a:endParaRPr lang="en-US"/>
          </a:p>
        </p:txBody>
      </p:sp>
    </p:spTree>
    <p:extLst>
      <p:ext uri="{BB962C8B-B14F-4D97-AF65-F5344CB8AC3E}">
        <p14:creationId xmlns:p14="http://schemas.microsoft.com/office/powerpoint/2010/main" val="5356364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3212" y="1905000"/>
            <a:ext cx="11582400" cy="2667000"/>
          </a:xfrm>
        </p:spPr>
        <p:txBody>
          <a:bodyPr/>
          <a:lstStyle/>
          <a:p>
            <a:pPr algn="ctr"/>
            <a:r>
              <a:rPr lang="en-US" sz="4800" dirty="0" smtClean="0"/>
              <a:t>Department of Management Studies</a:t>
            </a:r>
            <a:br>
              <a:rPr lang="en-US" sz="4800" dirty="0" smtClean="0"/>
            </a:br>
            <a:r>
              <a:rPr lang="en-US" sz="4800" dirty="0" smtClean="0"/>
              <a:t>E-commerce</a:t>
            </a:r>
            <a:r>
              <a:rPr lang="en-US" sz="4800" dirty="0"/>
              <a:t> (Open Course </a:t>
            </a:r>
            <a:r>
              <a:rPr lang="en-US" sz="4800" dirty="0" smtClean="0"/>
              <a:t>)</a:t>
            </a:r>
            <a:br>
              <a:rPr lang="en-US" sz="4800" dirty="0" smtClean="0"/>
            </a:br>
            <a:endParaRPr lang="en-US" sz="4800"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smtClean="0"/>
              <a:t>Objective of the Course 		</a:t>
            </a:r>
            <a:endParaRPr lang="en-US" dirty="0"/>
          </a:p>
        </p:txBody>
      </p:sp>
      <p:sp>
        <p:nvSpPr>
          <p:cNvPr id="14" name="Content Placeholder 13"/>
          <p:cNvSpPr>
            <a:spLocks noGrp="1"/>
          </p:cNvSpPr>
          <p:nvPr>
            <p:ph idx="1"/>
          </p:nvPr>
        </p:nvSpPr>
        <p:spPr/>
        <p:txBody>
          <a:bodyPr/>
          <a:lstStyle/>
          <a:p>
            <a:pPr marL="0" indent="0" algn="just">
              <a:buNone/>
            </a:pPr>
            <a:r>
              <a:rPr lang="en-US" dirty="0" smtClean="0"/>
              <a:t>	Department of Management studies (BBA) is offering                    E-commerce as Open </a:t>
            </a:r>
            <a:r>
              <a:rPr lang="en-US" dirty="0"/>
              <a:t>C</a:t>
            </a:r>
            <a:r>
              <a:rPr lang="en-US" dirty="0" smtClean="0"/>
              <a:t>ourse</a:t>
            </a:r>
            <a:r>
              <a:rPr lang="en-US" dirty="0" smtClean="0"/>
              <a:t> for the UG </a:t>
            </a:r>
            <a:r>
              <a:rPr lang="en-US" smtClean="0"/>
              <a:t>students of </a:t>
            </a:r>
            <a:r>
              <a:rPr lang="en-US" dirty="0" smtClean="0"/>
              <a:t>various course offered under the Calicut University.</a:t>
            </a:r>
          </a:p>
          <a:p>
            <a:pPr marL="0" indent="0">
              <a:buNone/>
            </a:pPr>
            <a:r>
              <a:rPr lang="en-US" dirty="0" smtClean="0"/>
              <a:t>The objectives of the course(e-commerce) are:</a:t>
            </a:r>
          </a:p>
          <a:p>
            <a:pPr lvl="1"/>
            <a:r>
              <a:rPr lang="en-US" sz="2400" dirty="0" smtClean="0"/>
              <a:t>To </a:t>
            </a:r>
            <a:r>
              <a:rPr lang="en-US" sz="2400" dirty="0"/>
              <a:t>understand the importance of database systems for business </a:t>
            </a:r>
            <a:r>
              <a:rPr lang="en-US" sz="2400" dirty="0" smtClean="0"/>
              <a:t>management</a:t>
            </a:r>
            <a:r>
              <a:rPr lang="en-US" sz="2400" dirty="0"/>
              <a:t>.</a:t>
            </a:r>
            <a:endParaRPr lang="en-US" sz="2400" dirty="0"/>
          </a:p>
          <a:p>
            <a:pPr lvl="1"/>
            <a:r>
              <a:rPr lang="en-US" sz="2400" dirty="0" smtClean="0"/>
              <a:t>To </a:t>
            </a:r>
            <a:r>
              <a:rPr lang="en-US" sz="2400" dirty="0"/>
              <a:t>gain a practical orientation to database development and maintenance.</a:t>
            </a:r>
          </a:p>
          <a:p>
            <a:pPr marL="0" indent="0">
              <a:buNone/>
            </a:pPr>
            <a:endParaRPr lang="en-US" dirty="0"/>
          </a:p>
        </p:txBody>
      </p:sp>
    </p:spTree>
    <p:extLst>
      <p:ext uri="{BB962C8B-B14F-4D97-AF65-F5344CB8AC3E}">
        <p14:creationId xmlns:p14="http://schemas.microsoft.com/office/powerpoint/2010/main" val="2128536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E-commerce</a:t>
            </a:r>
            <a:endParaRPr lang="en-US" dirty="0"/>
          </a:p>
        </p:txBody>
      </p:sp>
      <p:sp>
        <p:nvSpPr>
          <p:cNvPr id="3" name="Content Placeholder 2"/>
          <p:cNvSpPr>
            <a:spLocks noGrp="1"/>
          </p:cNvSpPr>
          <p:nvPr>
            <p:ph idx="1"/>
          </p:nvPr>
        </p:nvSpPr>
        <p:spPr/>
        <p:txBody>
          <a:bodyPr/>
          <a:lstStyle/>
          <a:p>
            <a:pPr marL="0" indent="0" algn="just">
              <a:lnSpc>
                <a:spcPct val="150000"/>
              </a:lnSpc>
              <a:buNone/>
            </a:pPr>
            <a:r>
              <a:rPr lang="en-US" dirty="0" smtClean="0"/>
              <a:t>E-commerce</a:t>
            </a:r>
            <a:r>
              <a:rPr lang="en-US" dirty="0"/>
              <a:t>, also known as electronic commerce or internet commerce, refers to the buying and selling of goods or services using the internet, and the transfer of money and data to execute these transactions. Ecommerce is often used to refer to the sale of physical products online, but it can also describe any kind of commercial transaction that is facilitated through the internet.</a:t>
            </a:r>
            <a:endParaRPr lang="en-US" dirty="0"/>
          </a:p>
        </p:txBody>
      </p:sp>
    </p:spTree>
    <p:extLst>
      <p:ext uri="{BB962C8B-B14F-4D97-AF65-F5344CB8AC3E}">
        <p14:creationId xmlns:p14="http://schemas.microsoft.com/office/powerpoint/2010/main" val="2152554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Syllabus Offered</a:t>
            </a:r>
            <a:endParaRPr lang="en-US" dirty="0"/>
          </a:p>
        </p:txBody>
      </p:sp>
      <p:sp>
        <p:nvSpPr>
          <p:cNvPr id="3" name="Content Placeholder 2"/>
          <p:cNvSpPr>
            <a:spLocks noGrp="1"/>
          </p:cNvSpPr>
          <p:nvPr>
            <p:ph idx="1"/>
          </p:nvPr>
        </p:nvSpPr>
        <p:spPr/>
        <p:txBody>
          <a:bodyPr/>
          <a:lstStyle/>
          <a:p>
            <a:r>
              <a:rPr lang="en-US" u="sng" dirty="0" smtClean="0"/>
              <a:t>Module 1 </a:t>
            </a:r>
          </a:p>
          <a:p>
            <a:pPr lvl="1"/>
            <a:r>
              <a:rPr lang="en-US" sz="2200" dirty="0" smtClean="0"/>
              <a:t>Introduction </a:t>
            </a:r>
            <a:r>
              <a:rPr lang="en-US" sz="2200" dirty="0"/>
              <a:t>to E- commerce </a:t>
            </a:r>
            <a:endParaRPr lang="en-US" sz="2200" dirty="0"/>
          </a:p>
          <a:p>
            <a:pPr lvl="1"/>
            <a:r>
              <a:rPr lang="en-US" sz="2200" dirty="0" smtClean="0"/>
              <a:t>E- </a:t>
            </a:r>
            <a:r>
              <a:rPr lang="en-US" sz="2200" dirty="0"/>
              <a:t>Commerce – Impacts, Challenges &amp; Limitations </a:t>
            </a:r>
          </a:p>
          <a:p>
            <a:pPr lvl="1"/>
            <a:r>
              <a:rPr lang="en-US" sz="2200" dirty="0" smtClean="0"/>
              <a:t>Supply </a:t>
            </a:r>
            <a:r>
              <a:rPr lang="en-US" sz="2200" dirty="0"/>
              <a:t>chain management </a:t>
            </a:r>
          </a:p>
          <a:p>
            <a:pPr lvl="1"/>
            <a:r>
              <a:rPr lang="en-US" sz="2200" dirty="0" smtClean="0"/>
              <a:t>E </a:t>
            </a:r>
            <a:r>
              <a:rPr lang="en-US" sz="2200" dirty="0"/>
              <a:t>– Commerce </a:t>
            </a:r>
            <a:r>
              <a:rPr lang="en-US" sz="2200" dirty="0"/>
              <a:t>infrastructure</a:t>
            </a:r>
            <a:endParaRPr lang="en-US" sz="2200" dirty="0"/>
          </a:p>
          <a:p>
            <a:r>
              <a:rPr lang="en-US" u="sng" dirty="0"/>
              <a:t>Module 2</a:t>
            </a:r>
          </a:p>
          <a:p>
            <a:pPr lvl="1"/>
            <a:r>
              <a:rPr lang="en-US" sz="2200" dirty="0"/>
              <a:t>Business models of e-commerce</a:t>
            </a:r>
          </a:p>
          <a:p>
            <a:pPr lvl="1"/>
            <a:r>
              <a:rPr lang="en-US" sz="2200" dirty="0"/>
              <a:t>E-commerce strategy </a:t>
            </a:r>
          </a:p>
          <a:p>
            <a:pPr lvl="1"/>
            <a:r>
              <a:rPr lang="en-US" sz="2200" dirty="0"/>
              <a:t>Influencing factors of successful e-commerce</a:t>
            </a:r>
          </a:p>
          <a:p>
            <a:pPr marL="0" indent="0">
              <a:buNone/>
            </a:pPr>
            <a:endParaRPr lang="en-US" dirty="0"/>
          </a:p>
        </p:txBody>
      </p:sp>
    </p:spTree>
    <p:extLst>
      <p:ext uri="{BB962C8B-B14F-4D97-AF65-F5344CB8AC3E}">
        <p14:creationId xmlns:p14="http://schemas.microsoft.com/office/powerpoint/2010/main" val="1703684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Syllabus Offered</a:t>
            </a:r>
          </a:p>
        </p:txBody>
      </p:sp>
      <p:sp>
        <p:nvSpPr>
          <p:cNvPr id="3" name="Content Placeholder 2"/>
          <p:cNvSpPr>
            <a:spLocks noGrp="1"/>
          </p:cNvSpPr>
          <p:nvPr>
            <p:ph idx="1"/>
          </p:nvPr>
        </p:nvSpPr>
        <p:spPr/>
        <p:txBody>
          <a:bodyPr>
            <a:normAutofit/>
          </a:bodyPr>
          <a:lstStyle/>
          <a:p>
            <a:pPr lvl="1">
              <a:buFont typeface="Wingdings" panose="05000000000000000000" pitchFamily="2" charset="2"/>
              <a:buChar char="§"/>
            </a:pPr>
            <a:r>
              <a:rPr lang="en-US" sz="2400" u="sng" dirty="0" smtClean="0"/>
              <a:t>Module-3</a:t>
            </a:r>
          </a:p>
          <a:p>
            <a:pPr lvl="2">
              <a:buFontTx/>
              <a:buChar char="-"/>
            </a:pPr>
            <a:r>
              <a:rPr lang="en-US" sz="2200" dirty="0" smtClean="0"/>
              <a:t>Electronic </a:t>
            </a:r>
            <a:r>
              <a:rPr lang="en-US" sz="2200" dirty="0"/>
              <a:t>P</a:t>
            </a:r>
            <a:r>
              <a:rPr lang="en-US" sz="2200" dirty="0" smtClean="0"/>
              <a:t>ayment System</a:t>
            </a:r>
          </a:p>
          <a:p>
            <a:pPr lvl="3">
              <a:buFont typeface="Arial" panose="020B0604020202020204" pitchFamily="34" charset="0"/>
              <a:buChar char="•"/>
            </a:pPr>
            <a:r>
              <a:rPr lang="en-US" dirty="0" smtClean="0"/>
              <a:t> </a:t>
            </a:r>
            <a:r>
              <a:rPr lang="en-US" sz="2000" dirty="0"/>
              <a:t>Online payment systems – prepaid and </a:t>
            </a:r>
            <a:r>
              <a:rPr lang="en-US" sz="2000" dirty="0" smtClean="0"/>
              <a:t>postpaid</a:t>
            </a:r>
          </a:p>
          <a:p>
            <a:pPr lvl="3">
              <a:buFont typeface="Arial" panose="020B0604020202020204" pitchFamily="34" charset="0"/>
              <a:buChar char="•"/>
            </a:pPr>
            <a:r>
              <a:rPr lang="en-US" sz="2000" dirty="0" smtClean="0"/>
              <a:t>payment </a:t>
            </a:r>
            <a:r>
              <a:rPr lang="en-US" sz="2000" dirty="0"/>
              <a:t>systems </a:t>
            </a:r>
            <a:r>
              <a:rPr lang="en-US" sz="2000" dirty="0"/>
              <a:t>(</a:t>
            </a:r>
            <a:r>
              <a:rPr lang="en-US" sz="2000" dirty="0" smtClean="0"/>
              <a:t>e- </a:t>
            </a:r>
            <a:r>
              <a:rPr lang="en-US" sz="2000" dirty="0"/>
              <a:t>cash, e- </a:t>
            </a:r>
            <a:r>
              <a:rPr lang="en-US" sz="2000" dirty="0" err="1"/>
              <a:t>cheque</a:t>
            </a:r>
            <a:r>
              <a:rPr lang="en-US" sz="2000" dirty="0"/>
              <a:t>, Smart Card, Credit Card , Debit Card, Electronic purse </a:t>
            </a:r>
            <a:r>
              <a:rPr lang="en-US" sz="2000" dirty="0" smtClean="0"/>
              <a:t>)</a:t>
            </a:r>
          </a:p>
          <a:p>
            <a:pPr lvl="3">
              <a:buFont typeface="Arial" panose="020B0604020202020204" pitchFamily="34" charset="0"/>
              <a:buChar char="•"/>
            </a:pPr>
            <a:r>
              <a:rPr lang="en-US" sz="2000" dirty="0" smtClean="0"/>
              <a:t>Security issues on electronic payment system, solutions to security issues, biometrics (types of biometrics) </a:t>
            </a:r>
          </a:p>
          <a:p>
            <a:pPr lvl="2">
              <a:buFontTx/>
              <a:buChar char="-"/>
            </a:pPr>
            <a:r>
              <a:rPr lang="en-US" sz="2200" dirty="0" smtClean="0"/>
              <a:t>Legal </a:t>
            </a:r>
            <a:r>
              <a:rPr lang="en-US" sz="2200" dirty="0"/>
              <a:t>and ethical issues in E- Commerce </a:t>
            </a:r>
            <a:endParaRPr lang="en-US" sz="2200" dirty="0"/>
          </a:p>
        </p:txBody>
      </p:sp>
    </p:spTree>
    <p:extLst>
      <p:ext uri="{BB962C8B-B14F-4D97-AF65-F5344CB8AC3E}">
        <p14:creationId xmlns:p14="http://schemas.microsoft.com/office/powerpoint/2010/main" val="21252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lnSpcReduction="10000"/>
          </a:bodyPr>
          <a:lstStyle/>
          <a:p>
            <a:r>
              <a:rPr lang="en-US" dirty="0" smtClean="0"/>
              <a:t>Turban</a:t>
            </a:r>
            <a:r>
              <a:rPr lang="en-US" dirty="0"/>
              <a:t>, </a:t>
            </a:r>
            <a:r>
              <a:rPr lang="en-US" dirty="0" err="1"/>
              <a:t>Efraim</a:t>
            </a:r>
            <a:r>
              <a:rPr lang="en-US" dirty="0"/>
              <a:t>, David King et. el.: Electronic Commerce: A Managerial Perspective, </a:t>
            </a:r>
            <a:r>
              <a:rPr lang="en-US" dirty="0" smtClean="0"/>
              <a:t>Pearson </a:t>
            </a:r>
            <a:r>
              <a:rPr lang="en-US" dirty="0"/>
              <a:t>Education Asia, Delhi 2002.</a:t>
            </a:r>
          </a:p>
          <a:p>
            <a:r>
              <a:rPr lang="en-US" dirty="0" err="1" smtClean="0"/>
              <a:t>Kalakota</a:t>
            </a:r>
            <a:r>
              <a:rPr lang="en-US" dirty="0"/>
              <a:t>, Ravi: Frontiers of Electronic Commerce, Addison - Wesley, Delhi 1999.</a:t>
            </a:r>
          </a:p>
          <a:p>
            <a:r>
              <a:rPr lang="en-US" dirty="0" err="1" smtClean="0"/>
              <a:t>Rayport</a:t>
            </a:r>
            <a:r>
              <a:rPr lang="en-US" dirty="0"/>
              <a:t>, Jeffrey F and </a:t>
            </a:r>
            <a:r>
              <a:rPr lang="en-US" dirty="0" err="1"/>
              <a:t>Jaworksi</a:t>
            </a:r>
            <a:r>
              <a:rPr lang="en-US" dirty="0"/>
              <a:t>, Bernard J: Introduction to E-Commerce, Tata McGraw </a:t>
            </a:r>
            <a:r>
              <a:rPr lang="en-US" dirty="0" smtClean="0"/>
              <a:t>Hill, New </a:t>
            </a:r>
            <a:r>
              <a:rPr lang="en-US" dirty="0"/>
              <a:t>Delhi 2003.</a:t>
            </a:r>
          </a:p>
          <a:p>
            <a:r>
              <a:rPr lang="en-US" dirty="0" err="1" smtClean="0"/>
              <a:t>Smantha</a:t>
            </a:r>
            <a:r>
              <a:rPr lang="en-US" dirty="0" smtClean="0"/>
              <a:t> </a:t>
            </a:r>
            <a:r>
              <a:rPr lang="en-US" dirty="0" err="1"/>
              <a:t>Shurety</a:t>
            </a:r>
            <a:r>
              <a:rPr lang="en-US" dirty="0"/>
              <a:t>,: E-Business with Net Commerce, Addison - Wesley, Singapore 2001.</a:t>
            </a:r>
          </a:p>
          <a:p>
            <a:r>
              <a:rPr lang="en-US" dirty="0" smtClean="0"/>
              <a:t>Rich</a:t>
            </a:r>
            <a:r>
              <a:rPr lang="en-US" dirty="0"/>
              <a:t>, Jason R: Starting an E-Commerce Business, IDG Books, Delhi 2000</a:t>
            </a:r>
            <a:r>
              <a:rPr lang="en-US" dirty="0" smtClean="0"/>
              <a:t>.</a:t>
            </a:r>
            <a:endParaRPr lang="en-US" dirty="0"/>
          </a:p>
        </p:txBody>
      </p:sp>
    </p:spTree>
    <p:extLst>
      <p:ext uri="{BB962C8B-B14F-4D97-AF65-F5344CB8AC3E}">
        <p14:creationId xmlns:p14="http://schemas.microsoft.com/office/powerpoint/2010/main" val="3562531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sz="5400" dirty="0"/>
              <a:t>Thank You !!</a:t>
            </a: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36813" y="2714625"/>
            <a:ext cx="7315200" cy="2647950"/>
          </a:xfrm>
        </p:spPr>
      </p:pic>
    </p:spTree>
    <p:extLst>
      <p:ext uri="{BB962C8B-B14F-4D97-AF65-F5344CB8AC3E}">
        <p14:creationId xmlns:p14="http://schemas.microsoft.com/office/powerpoint/2010/main" val="459771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alkboard 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thm15="http://schemas.microsoft.com/office/thememl/2012/main" name="TF00001018.potx" id="{D19C2884-2C55-4C1A-A5C2-5D03FF1F35A4}" vid="{5F7A9C6A-558C-4654-B762-2F22BC904FAE}"/>
    </a:ext>
  </a:extLst>
</a:theme>
</file>

<file path=ppt/theme/theme2.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Chalkboard education presentation (widescreen)</Template>
  <TotalTime>52</TotalTime>
  <Words>270</Words>
  <Application>Microsoft Office PowerPoint</Application>
  <PresentationFormat>Custom</PresentationFormat>
  <Paragraphs>32</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Consolas</vt:lpstr>
      <vt:lpstr>Corbel</vt:lpstr>
      <vt:lpstr>Wingdings</vt:lpstr>
      <vt:lpstr>Chalkboard 16x9</vt:lpstr>
      <vt:lpstr>Department of Management Studies E-commerce (Open Course ) </vt:lpstr>
      <vt:lpstr>Objective of the Course   </vt:lpstr>
      <vt:lpstr>E-commerce</vt:lpstr>
      <vt:lpstr>Syllabus Offered</vt:lpstr>
      <vt:lpstr>Syllabus Offered</vt:lpstr>
      <vt:lpstr>References</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Department of Management Studies E-commerce (Open Course )</dc:title>
  <dc:creator>USER</dc:creator>
  <cp:lastModifiedBy>USER</cp:lastModifiedBy>
  <cp:revision>6</cp:revision>
  <dcterms:created xsi:type="dcterms:W3CDTF">2020-05-31T06:03:56Z</dcterms:created>
  <dcterms:modified xsi:type="dcterms:W3CDTF">2020-05-31T06:56:29Z</dcterms:modified>
</cp:coreProperties>
</file>